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FF93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5/25/22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84074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5/25/22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8244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5/25/22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08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5/25/22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1227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5/25/22</a:t>
            </a:fld>
            <a:endParaRPr lang="en-US" dirty="0"/>
          </a:p>
        </p:txBody>
      </p:sp>
    </p:spTree>
    <p:extLst>
      <p:ext uri="{BB962C8B-B14F-4D97-AF65-F5344CB8AC3E}">
        <p14:creationId xmlns:p14="http://schemas.microsoft.com/office/powerpoint/2010/main" val="14201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5/25/22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9601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5/25/22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88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5/25/22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6250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5/25/22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5314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5/25/22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7529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5/25/22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1888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5/25/22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327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2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AF3ACF7-62C5-1445-A6E5-9219FD7CF86C}"/>
              </a:ext>
            </a:extLst>
          </p:cNvPr>
          <p:cNvSpPr>
            <a:spLocks noGrp="1"/>
          </p:cNvSpPr>
          <p:nvPr>
            <p:ph type="ctrTitle"/>
          </p:nvPr>
        </p:nvSpPr>
        <p:spPr>
          <a:xfrm>
            <a:off x="1757760" y="4098865"/>
            <a:ext cx="8394306" cy="1502828"/>
          </a:xfrm>
        </p:spPr>
        <p:txBody>
          <a:bodyPr anchor="b">
            <a:normAutofit fontScale="90000"/>
          </a:bodyPr>
          <a:lstStyle/>
          <a:p>
            <a:pPr algn="ctr">
              <a:lnSpc>
                <a:spcPct val="110000"/>
              </a:lnSpc>
            </a:pPr>
            <a:r>
              <a:rPr lang="en-GB" sz="5300" dirty="0">
                <a:solidFill>
                  <a:schemeClr val="bg2">
                    <a:lumMod val="25000"/>
                  </a:schemeClr>
                </a:solidFill>
                <a:latin typeface="Chalkboard SE" panose="03050602040202020205" pitchFamily="66" charset="77"/>
              </a:rPr>
              <a:t>GROWING UP</a:t>
            </a:r>
            <a:br>
              <a:rPr lang="en-GB" sz="2600" dirty="0">
                <a:latin typeface="Chalkboard SE" panose="03050602040202020205" pitchFamily="66" charset="77"/>
              </a:rPr>
            </a:br>
            <a:br>
              <a:rPr lang="en-GB" sz="2600" dirty="0">
                <a:latin typeface="Chalkboard SE" panose="03050602040202020205" pitchFamily="66" charset="77"/>
              </a:rPr>
            </a:br>
            <a:r>
              <a:rPr lang="en-GB" sz="2700" dirty="0">
                <a:solidFill>
                  <a:schemeClr val="bg2">
                    <a:lumMod val="50000"/>
                  </a:schemeClr>
                </a:solidFill>
                <a:latin typeface="Chalkboard" panose="03050602040202020205" pitchFamily="66" charset="77"/>
              </a:rPr>
              <a:t>Children in Ancient Greece</a:t>
            </a:r>
            <a:endParaRPr lang="en-GB" sz="2600" dirty="0">
              <a:solidFill>
                <a:schemeClr val="bg2">
                  <a:lumMod val="50000"/>
                </a:schemeClr>
              </a:solidFill>
              <a:latin typeface="Chalkboard SE" panose="03050602040202020205" pitchFamily="66" charset="77"/>
            </a:endParaRPr>
          </a:p>
        </p:txBody>
      </p:sp>
      <p:pic>
        <p:nvPicPr>
          <p:cNvPr id="6" name="Picture 5">
            <a:extLst>
              <a:ext uri="{FF2B5EF4-FFF2-40B4-BE49-F238E27FC236}">
                <a16:creationId xmlns:a16="http://schemas.microsoft.com/office/drawing/2014/main" id="{DF440440-D5B1-9091-EC43-7EE546665690}"/>
              </a:ext>
            </a:extLst>
          </p:cNvPr>
          <p:cNvPicPr>
            <a:picLocks noChangeAspect="1"/>
          </p:cNvPicPr>
          <p:nvPr/>
        </p:nvPicPr>
        <p:blipFill rotWithShape="1">
          <a:blip r:embed="rId2"/>
          <a:srcRect t="20821"/>
          <a:stretch/>
        </p:blipFill>
        <p:spPr>
          <a:xfrm>
            <a:off x="2433419" y="1304810"/>
            <a:ext cx="1821187" cy="2160000"/>
          </a:xfrm>
          <a:prstGeom prst="rect">
            <a:avLst/>
          </a:prstGeom>
        </p:spPr>
      </p:pic>
      <p:pic>
        <p:nvPicPr>
          <p:cNvPr id="17" name="Picture 16">
            <a:extLst>
              <a:ext uri="{FF2B5EF4-FFF2-40B4-BE49-F238E27FC236}">
                <a16:creationId xmlns:a16="http://schemas.microsoft.com/office/drawing/2014/main" id="{6920172A-A130-C577-5876-BC7F9878F0FD}"/>
              </a:ext>
            </a:extLst>
          </p:cNvPr>
          <p:cNvPicPr>
            <a:picLocks noChangeAspect="1"/>
          </p:cNvPicPr>
          <p:nvPr/>
        </p:nvPicPr>
        <p:blipFill>
          <a:blip r:embed="rId3"/>
          <a:srcRect/>
          <a:stretch/>
        </p:blipFill>
        <p:spPr>
          <a:xfrm>
            <a:off x="5211858" y="1255900"/>
            <a:ext cx="1584862" cy="2257820"/>
          </a:xfrm>
          <a:prstGeom prst="rect">
            <a:avLst/>
          </a:prstGeom>
        </p:spPr>
      </p:pic>
      <p:pic>
        <p:nvPicPr>
          <p:cNvPr id="14" name="Picture 13">
            <a:extLst>
              <a:ext uri="{FF2B5EF4-FFF2-40B4-BE49-F238E27FC236}">
                <a16:creationId xmlns:a16="http://schemas.microsoft.com/office/drawing/2014/main" id="{724F9D5D-0A34-EBAD-84D8-72476B7774AB}"/>
              </a:ext>
            </a:extLst>
          </p:cNvPr>
          <p:cNvPicPr>
            <a:picLocks noChangeAspect="1"/>
          </p:cNvPicPr>
          <p:nvPr/>
        </p:nvPicPr>
        <p:blipFill rotWithShape="1">
          <a:blip r:embed="rId4"/>
          <a:srcRect t="21755"/>
          <a:stretch/>
        </p:blipFill>
        <p:spPr>
          <a:xfrm>
            <a:off x="7753972" y="1320745"/>
            <a:ext cx="1842929" cy="2160000"/>
          </a:xfrm>
          <a:prstGeom prst="rect">
            <a:avLst/>
          </a:prstGeom>
        </p:spPr>
      </p:pic>
    </p:spTree>
    <p:extLst>
      <p:ext uri="{BB962C8B-B14F-4D97-AF65-F5344CB8AC3E}">
        <p14:creationId xmlns:p14="http://schemas.microsoft.com/office/powerpoint/2010/main" val="76656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CF7-62C5-1445-A6E5-9219FD7CF86C}"/>
              </a:ext>
            </a:extLst>
          </p:cNvPr>
          <p:cNvSpPr>
            <a:spLocks noGrp="1"/>
          </p:cNvSpPr>
          <p:nvPr>
            <p:ph type="ctrTitle"/>
          </p:nvPr>
        </p:nvSpPr>
        <p:spPr>
          <a:xfrm>
            <a:off x="6091271" y="187015"/>
            <a:ext cx="5624118" cy="881062"/>
          </a:xfrm>
        </p:spPr>
        <p:txBody>
          <a:bodyPr anchor="b">
            <a:noAutofit/>
          </a:bodyPr>
          <a:lstStyle/>
          <a:p>
            <a:pPr algn="ctr"/>
            <a:r>
              <a:rPr lang="en-GB" sz="3600" dirty="0">
                <a:solidFill>
                  <a:schemeClr val="bg2">
                    <a:lumMod val="25000"/>
                  </a:schemeClr>
                </a:solidFill>
                <a:latin typeface="Chalkboard SE" panose="03050602040202020205" pitchFamily="66" charset="77"/>
              </a:rPr>
              <a:t>Chous (198)</a:t>
            </a:r>
          </a:p>
        </p:txBody>
      </p:sp>
      <p:sp>
        <p:nvSpPr>
          <p:cNvPr id="3" name="Subtitle 2">
            <a:extLst>
              <a:ext uri="{FF2B5EF4-FFF2-40B4-BE49-F238E27FC236}">
                <a16:creationId xmlns:a16="http://schemas.microsoft.com/office/drawing/2014/main" id="{376AE084-59E7-CC4F-94B8-8355C93219CF}"/>
              </a:ext>
            </a:extLst>
          </p:cNvPr>
          <p:cNvSpPr>
            <a:spLocks noGrp="1"/>
          </p:cNvSpPr>
          <p:nvPr>
            <p:ph type="subTitle" idx="1"/>
          </p:nvPr>
        </p:nvSpPr>
        <p:spPr>
          <a:xfrm>
            <a:off x="5033176" y="1373670"/>
            <a:ext cx="7158823" cy="1150937"/>
          </a:xfrm>
        </p:spPr>
        <p:txBody>
          <a:bodyPr anchor="t">
            <a:noAutofit/>
          </a:bodyPr>
          <a:lstStyle/>
          <a:p>
            <a:pPr marL="171450" indent="-171450">
              <a:lnSpc>
                <a:spcPct val="150000"/>
              </a:lnSpc>
              <a:buFont typeface="Arial" panose="020B0604020202020204" pitchFamily="34" charset="0"/>
              <a:buChar char="•"/>
            </a:pPr>
            <a:r>
              <a:rPr lang="en-GB" sz="1800" dirty="0">
                <a:solidFill>
                  <a:schemeClr val="bg2">
                    <a:lumMod val="50000"/>
                  </a:schemeClr>
                </a:solidFill>
                <a:latin typeface="Chalkboard" panose="03050602040202020205" pitchFamily="66" charset="77"/>
              </a:rPr>
              <a:t>The </a:t>
            </a:r>
            <a:r>
              <a:rPr lang="en-GB" sz="1800" u="sng" dirty="0">
                <a:solidFill>
                  <a:schemeClr val="bg2">
                    <a:lumMod val="50000"/>
                  </a:schemeClr>
                </a:solidFill>
                <a:latin typeface="Chalkboard" panose="03050602040202020205" pitchFamily="66" charset="77"/>
              </a:rPr>
              <a:t>artefact</a:t>
            </a:r>
            <a:r>
              <a:rPr lang="en-GB" sz="1800" dirty="0">
                <a:solidFill>
                  <a:schemeClr val="bg2">
                    <a:lumMod val="50000"/>
                  </a:schemeClr>
                </a:solidFill>
                <a:latin typeface="Chalkboard" panose="03050602040202020205" pitchFamily="66" charset="77"/>
              </a:rPr>
              <a:t> we are looking at today is a type of jug, a </a:t>
            </a:r>
            <a:r>
              <a:rPr lang="en-GB" sz="1800" u="sng" dirty="0">
                <a:solidFill>
                  <a:schemeClr val="bg2">
                    <a:lumMod val="50000"/>
                  </a:schemeClr>
                </a:solidFill>
                <a:latin typeface="Chalkboard" panose="03050602040202020205" pitchFamily="66" charset="77"/>
              </a:rPr>
              <a:t>chous</a:t>
            </a:r>
            <a:r>
              <a:rPr lang="en-GB" sz="1800" dirty="0">
                <a:solidFill>
                  <a:schemeClr val="bg2">
                    <a:lumMod val="50000"/>
                  </a:schemeClr>
                </a:solidFill>
                <a:latin typeface="Chalkboard" panose="03050602040202020205" pitchFamily="66" charset="77"/>
              </a:rPr>
              <a:t>. It was used for pouring liquids like wine.</a:t>
            </a:r>
          </a:p>
          <a:p>
            <a:pPr marL="171450" indent="-171450">
              <a:lnSpc>
                <a:spcPct val="150000"/>
              </a:lnSpc>
              <a:buFont typeface="Arial" panose="020B0604020202020204" pitchFamily="34" charset="0"/>
              <a:buChar char="•"/>
            </a:pPr>
            <a:r>
              <a:rPr lang="en-GB" sz="1800" dirty="0">
                <a:solidFill>
                  <a:schemeClr val="bg2">
                    <a:lumMod val="25000"/>
                  </a:schemeClr>
                </a:solidFill>
                <a:latin typeface="Chalkboard" panose="03050602040202020205" pitchFamily="66" charset="77"/>
              </a:rPr>
              <a:t>Smaller chous were often children’s objects and many of them are decorated with scenes showing children.</a:t>
            </a:r>
          </a:p>
          <a:p>
            <a:pPr marL="171450" indent="-171450">
              <a:lnSpc>
                <a:spcPct val="150000"/>
              </a:lnSpc>
              <a:buFont typeface="Arial" panose="020B0604020202020204" pitchFamily="34" charset="0"/>
              <a:buChar char="•"/>
            </a:pPr>
            <a:r>
              <a:rPr lang="en-GB" sz="1800" dirty="0">
                <a:solidFill>
                  <a:schemeClr val="bg2">
                    <a:lumMod val="50000"/>
                  </a:schemeClr>
                </a:solidFill>
                <a:latin typeface="Chalkboard" panose="03050602040202020205" pitchFamily="66" charset="77"/>
              </a:rPr>
              <a:t>198 is the chous’ </a:t>
            </a:r>
            <a:r>
              <a:rPr lang="en-GB" sz="1800" u="sng" dirty="0">
                <a:solidFill>
                  <a:schemeClr val="bg2">
                    <a:lumMod val="50000"/>
                  </a:schemeClr>
                </a:solidFill>
                <a:latin typeface="Chalkboard" panose="03050602040202020205" pitchFamily="66" charset="77"/>
              </a:rPr>
              <a:t>accession number</a:t>
            </a:r>
            <a:r>
              <a:rPr lang="en-GB" sz="1800" dirty="0">
                <a:solidFill>
                  <a:schemeClr val="bg2">
                    <a:lumMod val="50000"/>
                  </a:schemeClr>
                </a:solidFill>
                <a:latin typeface="Chalkboard" panose="03050602040202020205" pitchFamily="66" charset="77"/>
              </a:rPr>
              <a:t> – this is the special number used (like a name) to identify the chous in the Great North Museum: Hancock.</a:t>
            </a:r>
          </a:p>
          <a:p>
            <a:pPr marL="171450" indent="-171450">
              <a:lnSpc>
                <a:spcPct val="150000"/>
              </a:lnSpc>
              <a:buFont typeface="Arial" panose="020B0604020202020204" pitchFamily="34" charset="0"/>
              <a:buChar char="•"/>
            </a:pPr>
            <a:r>
              <a:rPr lang="en-GB" sz="1800" dirty="0">
                <a:solidFill>
                  <a:schemeClr val="bg2">
                    <a:lumMod val="25000"/>
                  </a:schemeClr>
                </a:solidFill>
                <a:latin typeface="Chalkboard" panose="03050602040202020205" pitchFamily="66" charset="77"/>
              </a:rPr>
              <a:t>The chous was made near Athens in Greece, between 450 and 400 BCE – so around 2450 years ago.</a:t>
            </a:r>
          </a:p>
          <a:p>
            <a:pPr marL="171450" indent="-171450">
              <a:lnSpc>
                <a:spcPct val="150000"/>
              </a:lnSpc>
              <a:buFont typeface="Arial" panose="020B0604020202020204" pitchFamily="34" charset="0"/>
              <a:buChar char="•"/>
            </a:pPr>
            <a:r>
              <a:rPr lang="en-GB" sz="1800" dirty="0">
                <a:solidFill>
                  <a:schemeClr val="bg2">
                    <a:lumMod val="50000"/>
                  </a:schemeClr>
                </a:solidFill>
                <a:latin typeface="Chalkboard" panose="03050602040202020205" pitchFamily="66" charset="77"/>
              </a:rPr>
              <a:t>The chous is made from clay. It was decorated with paint and then fired in a </a:t>
            </a:r>
            <a:r>
              <a:rPr lang="en-GB" sz="1800" u="sng" dirty="0">
                <a:solidFill>
                  <a:schemeClr val="bg2">
                    <a:lumMod val="50000"/>
                  </a:schemeClr>
                </a:solidFill>
                <a:latin typeface="Chalkboard" panose="03050602040202020205" pitchFamily="66" charset="77"/>
              </a:rPr>
              <a:t>kiln</a:t>
            </a:r>
            <a:r>
              <a:rPr lang="en-GB" sz="1800" dirty="0">
                <a:solidFill>
                  <a:schemeClr val="bg2">
                    <a:lumMod val="50000"/>
                  </a:schemeClr>
                </a:solidFill>
                <a:latin typeface="Chalkboard" panose="03050602040202020205" pitchFamily="66" charset="77"/>
              </a:rPr>
              <a:t> (a very hot oven).</a:t>
            </a:r>
          </a:p>
        </p:txBody>
      </p:sp>
      <p:pic>
        <p:nvPicPr>
          <p:cNvPr id="4" name="Picture 3">
            <a:extLst>
              <a:ext uri="{FF2B5EF4-FFF2-40B4-BE49-F238E27FC236}">
                <a16:creationId xmlns:a16="http://schemas.microsoft.com/office/drawing/2014/main" id="{6AE6B8F0-9658-DF7A-4E0E-CA3D00C49617}"/>
              </a:ext>
            </a:extLst>
          </p:cNvPr>
          <p:cNvPicPr>
            <a:picLocks noChangeAspect="1"/>
          </p:cNvPicPr>
          <p:nvPr/>
        </p:nvPicPr>
        <p:blipFill>
          <a:blip r:embed="rId2"/>
          <a:srcRect l="7126" r="7126"/>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cxnSp>
        <p:nvCxnSpPr>
          <p:cNvPr id="8" name="Straight Connector 7">
            <a:extLst>
              <a:ext uri="{FF2B5EF4-FFF2-40B4-BE49-F238E27FC236}">
                <a16:creationId xmlns:a16="http://schemas.microsoft.com/office/drawing/2014/main" id="{27CA5B69-FB99-4040-9892-2DEE6BAA14DA}"/>
              </a:ext>
            </a:extLst>
          </p:cNvPr>
          <p:cNvCxnSpPr/>
          <p:nvPr/>
        </p:nvCxnSpPr>
        <p:spPr>
          <a:xfrm>
            <a:off x="7253416" y="1068077"/>
            <a:ext cx="3274541"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CF7-62C5-1445-A6E5-9219FD7CF86C}"/>
              </a:ext>
            </a:extLst>
          </p:cNvPr>
          <p:cNvSpPr>
            <a:spLocks noGrp="1"/>
          </p:cNvSpPr>
          <p:nvPr>
            <p:ph type="ctrTitle"/>
          </p:nvPr>
        </p:nvSpPr>
        <p:spPr>
          <a:xfrm>
            <a:off x="6091271" y="187015"/>
            <a:ext cx="5624118" cy="881062"/>
          </a:xfrm>
        </p:spPr>
        <p:txBody>
          <a:bodyPr anchor="b">
            <a:noAutofit/>
          </a:bodyPr>
          <a:lstStyle/>
          <a:p>
            <a:pPr algn="ctr"/>
            <a:r>
              <a:rPr lang="en-GB" sz="3600" dirty="0">
                <a:solidFill>
                  <a:schemeClr val="bg2">
                    <a:lumMod val="25000"/>
                  </a:schemeClr>
                </a:solidFill>
                <a:latin typeface="Chalkboard SE" panose="03050602040202020205" pitchFamily="66" charset="77"/>
              </a:rPr>
              <a:t>Chous (198)</a:t>
            </a:r>
          </a:p>
        </p:txBody>
      </p:sp>
      <p:sp>
        <p:nvSpPr>
          <p:cNvPr id="3" name="Subtitle 2">
            <a:extLst>
              <a:ext uri="{FF2B5EF4-FFF2-40B4-BE49-F238E27FC236}">
                <a16:creationId xmlns:a16="http://schemas.microsoft.com/office/drawing/2014/main" id="{376AE084-59E7-CC4F-94B8-8355C93219CF}"/>
              </a:ext>
            </a:extLst>
          </p:cNvPr>
          <p:cNvSpPr>
            <a:spLocks noGrp="1"/>
          </p:cNvSpPr>
          <p:nvPr>
            <p:ph type="subTitle" idx="1"/>
          </p:nvPr>
        </p:nvSpPr>
        <p:spPr>
          <a:xfrm>
            <a:off x="5759957" y="1373670"/>
            <a:ext cx="6261457" cy="1150937"/>
          </a:xfrm>
        </p:spPr>
        <p:txBody>
          <a:bodyPr anchor="t">
            <a:noAutofit/>
          </a:bodyPr>
          <a:lstStyle/>
          <a:p>
            <a:pPr marL="171450" indent="-171450">
              <a:lnSpc>
                <a:spcPct val="150000"/>
              </a:lnSpc>
              <a:buFont typeface="Arial" panose="020B0604020202020204" pitchFamily="34" charset="0"/>
              <a:buChar char="•"/>
            </a:pPr>
            <a:r>
              <a:rPr lang="en-GB" sz="1600" dirty="0">
                <a:solidFill>
                  <a:schemeClr val="bg2">
                    <a:lumMod val="50000"/>
                  </a:schemeClr>
                </a:solidFill>
                <a:latin typeface="Chalkboard" panose="03050602040202020205" pitchFamily="66" charset="77"/>
              </a:rPr>
              <a:t>The </a:t>
            </a:r>
            <a:r>
              <a:rPr lang="en-GB" sz="1600" i="1" dirty="0">
                <a:solidFill>
                  <a:schemeClr val="bg2">
                    <a:lumMod val="50000"/>
                  </a:schemeClr>
                </a:solidFill>
                <a:latin typeface="Chalkboard" panose="03050602040202020205" pitchFamily="66" charset="77"/>
              </a:rPr>
              <a:t>chous</a:t>
            </a:r>
            <a:r>
              <a:rPr lang="en-GB" sz="1600" dirty="0">
                <a:solidFill>
                  <a:schemeClr val="bg2">
                    <a:lumMod val="50000"/>
                  </a:schemeClr>
                </a:solidFill>
                <a:latin typeface="Chalkboard" panose="03050602040202020205" pitchFamily="66" charset="77"/>
              </a:rPr>
              <a:t> is painted in a </a:t>
            </a:r>
            <a:r>
              <a:rPr lang="en-GB" sz="1600" u="sng" dirty="0">
                <a:solidFill>
                  <a:schemeClr val="bg2">
                    <a:lumMod val="50000"/>
                  </a:schemeClr>
                </a:solidFill>
                <a:latin typeface="Chalkboard" panose="03050602040202020205" pitchFamily="66" charset="77"/>
              </a:rPr>
              <a:t>red-figure</a:t>
            </a:r>
            <a:r>
              <a:rPr lang="en-GB" sz="1600" dirty="0">
                <a:solidFill>
                  <a:schemeClr val="bg2">
                    <a:lumMod val="50000"/>
                  </a:schemeClr>
                </a:solidFill>
                <a:latin typeface="Chalkboard" panose="03050602040202020205" pitchFamily="66" charset="77"/>
              </a:rPr>
              <a:t> style: the background and the details of the picture are painted in black whilst the figures are an orange/red colour, because they have not been painted and are the colour of the clay underneath.</a:t>
            </a:r>
          </a:p>
          <a:p>
            <a:pPr marL="171450" indent="-171450">
              <a:lnSpc>
                <a:spcPct val="150000"/>
              </a:lnSpc>
              <a:buFont typeface="Arial" panose="020B0604020202020204" pitchFamily="34" charset="0"/>
              <a:buChar char="•"/>
            </a:pPr>
            <a:r>
              <a:rPr lang="en-GB" sz="1600" dirty="0">
                <a:latin typeface="Chalkboard" panose="03050602040202020205" pitchFamily="66" charset="77"/>
              </a:rPr>
              <a:t>The picture on the chous shows a man or a boy. His face faces the side. He has black hair. He has some clothes draped around his hips, and he has muscles on his chest. He holds out his hands, and in his right hand he holds a little chous.</a:t>
            </a:r>
          </a:p>
          <a:p>
            <a:pPr marL="285750" indent="-285750">
              <a:lnSpc>
                <a:spcPct val="150000"/>
              </a:lnSpc>
              <a:buFont typeface="Wingdings" pitchFamily="2" charset="2"/>
              <a:buChar char="Ø"/>
            </a:pPr>
            <a:r>
              <a:rPr lang="en-GB" sz="1600" b="1" dirty="0">
                <a:solidFill>
                  <a:schemeClr val="bg2">
                    <a:lumMod val="50000"/>
                  </a:schemeClr>
                </a:solidFill>
                <a:latin typeface="Chalkboard" panose="03050602040202020205" pitchFamily="66" charset="77"/>
              </a:rPr>
              <a:t>Can you see his clothes?</a:t>
            </a:r>
          </a:p>
          <a:p>
            <a:pPr marL="285750" indent="-285750">
              <a:lnSpc>
                <a:spcPct val="150000"/>
              </a:lnSpc>
              <a:buFont typeface="Wingdings" pitchFamily="2" charset="2"/>
              <a:buChar char="Ø"/>
            </a:pPr>
            <a:r>
              <a:rPr lang="en-GB" sz="1600" b="1" dirty="0">
                <a:solidFill>
                  <a:schemeClr val="bg2">
                    <a:lumMod val="50000"/>
                  </a:schemeClr>
                </a:solidFill>
                <a:latin typeface="Chalkboard" panose="03050602040202020205" pitchFamily="66" charset="77"/>
              </a:rPr>
              <a:t>Can you see the chous in his hand?</a:t>
            </a:r>
          </a:p>
        </p:txBody>
      </p:sp>
      <p:pic>
        <p:nvPicPr>
          <p:cNvPr id="4" name="Picture 3">
            <a:extLst>
              <a:ext uri="{FF2B5EF4-FFF2-40B4-BE49-F238E27FC236}">
                <a16:creationId xmlns:a16="http://schemas.microsoft.com/office/drawing/2014/main" id="{6AE6B8F0-9658-DF7A-4E0E-CA3D00C49617}"/>
              </a:ext>
            </a:extLst>
          </p:cNvPr>
          <p:cNvPicPr>
            <a:picLocks noChangeAspect="1"/>
          </p:cNvPicPr>
          <p:nvPr/>
        </p:nvPicPr>
        <p:blipFill>
          <a:blip r:embed="rId2"/>
          <a:srcRect l="7126" r="7126"/>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cxnSp>
        <p:nvCxnSpPr>
          <p:cNvPr id="8" name="Straight Connector 7">
            <a:extLst>
              <a:ext uri="{FF2B5EF4-FFF2-40B4-BE49-F238E27FC236}">
                <a16:creationId xmlns:a16="http://schemas.microsoft.com/office/drawing/2014/main" id="{27CA5B69-FB99-4040-9892-2DEE6BAA14DA}"/>
              </a:ext>
            </a:extLst>
          </p:cNvPr>
          <p:cNvCxnSpPr/>
          <p:nvPr/>
        </p:nvCxnSpPr>
        <p:spPr>
          <a:xfrm>
            <a:off x="7253416" y="1068077"/>
            <a:ext cx="3274541"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3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11">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picture containing text, kylix, cup&#10;&#10;Description automatically generated">
            <a:extLst>
              <a:ext uri="{FF2B5EF4-FFF2-40B4-BE49-F238E27FC236}">
                <a16:creationId xmlns:a16="http://schemas.microsoft.com/office/drawing/2014/main" id="{BCBCDBA3-E161-D29D-034B-60425C27042D}"/>
              </a:ext>
            </a:extLst>
          </p:cNvPr>
          <p:cNvPicPr>
            <a:picLocks noChangeAspect="1"/>
          </p:cNvPicPr>
          <p:nvPr/>
        </p:nvPicPr>
        <p:blipFill>
          <a:blip r:embed="rId2"/>
          <a:stretch>
            <a:fillRect/>
          </a:stretch>
        </p:blipFill>
        <p:spPr>
          <a:xfrm>
            <a:off x="965199" y="1818810"/>
            <a:ext cx="4788670" cy="3220380"/>
          </a:xfrm>
          <a:prstGeom prst="rect">
            <a:avLst/>
          </a:prstGeom>
        </p:spPr>
      </p:pic>
      <p:sp>
        <p:nvSpPr>
          <p:cNvPr id="3" name="Content Placeholder 2">
            <a:extLst>
              <a:ext uri="{FF2B5EF4-FFF2-40B4-BE49-F238E27FC236}">
                <a16:creationId xmlns:a16="http://schemas.microsoft.com/office/drawing/2014/main" id="{573CC52A-5D7F-F06F-066D-8FDBA5BFAAF0}"/>
              </a:ext>
            </a:extLst>
          </p:cNvPr>
          <p:cNvSpPr>
            <a:spLocks noGrp="1"/>
          </p:cNvSpPr>
          <p:nvPr>
            <p:ph idx="1"/>
          </p:nvPr>
        </p:nvSpPr>
        <p:spPr>
          <a:xfrm>
            <a:off x="6906539" y="2292409"/>
            <a:ext cx="5285461" cy="3917081"/>
          </a:xfrm>
        </p:spPr>
        <p:txBody>
          <a:bodyPr>
            <a:normAutofit/>
          </a:bodyPr>
          <a:lstStyle/>
          <a:p>
            <a:pPr marL="285750" indent="-285750">
              <a:lnSpc>
                <a:spcPct val="130000"/>
              </a:lnSpc>
              <a:buFont typeface="Arial" panose="020B0604020202020204" pitchFamily="34" charset="0"/>
              <a:buChar char="•"/>
            </a:pPr>
            <a:r>
              <a:rPr lang="en-GB" sz="1200" dirty="0">
                <a:latin typeface="Chalkboard" panose="03050602040202020205" pitchFamily="66" charset="77"/>
              </a:rPr>
              <a:t>This picture shows a boy, a man and an older boy getting ready for a festival called the </a:t>
            </a:r>
            <a:r>
              <a:rPr lang="en-GB" sz="1200" u="sng" dirty="0">
                <a:latin typeface="Chalkboard" panose="03050602040202020205" pitchFamily="66" charset="77"/>
              </a:rPr>
              <a:t>Anthesteria</a:t>
            </a:r>
            <a:r>
              <a:rPr lang="en-GB" sz="1200" dirty="0">
                <a:latin typeface="Chalkboard" panose="03050602040202020205" pitchFamily="66" charset="77"/>
              </a:rPr>
              <a:t>.</a:t>
            </a:r>
          </a:p>
          <a:p>
            <a:pPr marL="285750" indent="-285750">
              <a:lnSpc>
                <a:spcPct val="130000"/>
              </a:lnSpc>
              <a:buFont typeface="Arial" panose="020B0604020202020204" pitchFamily="34" charset="0"/>
              <a:buChar char="•"/>
            </a:pPr>
            <a:r>
              <a:rPr lang="en-GB" sz="1200" dirty="0">
                <a:latin typeface="Chalkboard" panose="03050602040202020205" pitchFamily="66" charset="77"/>
              </a:rPr>
              <a:t>The picture is from a chous jug – it has been folded out by a computer so that you can see all of it.</a:t>
            </a:r>
          </a:p>
          <a:p>
            <a:pPr marL="285750" indent="-285750">
              <a:lnSpc>
                <a:spcPct val="130000"/>
              </a:lnSpc>
              <a:buFont typeface="Arial" panose="020B0604020202020204" pitchFamily="34" charset="0"/>
              <a:buChar char="•"/>
            </a:pPr>
            <a:r>
              <a:rPr lang="en-GB" sz="1200" dirty="0">
                <a:latin typeface="Chalkboard" panose="03050602040202020205" pitchFamily="66" charset="77"/>
              </a:rPr>
              <a:t>The Anthesteria</a:t>
            </a:r>
            <a:r>
              <a:rPr lang="en-GB" sz="1200" i="1" dirty="0">
                <a:latin typeface="Chalkboard" panose="03050602040202020205" pitchFamily="66" charset="77"/>
              </a:rPr>
              <a:t> </a:t>
            </a:r>
            <a:r>
              <a:rPr lang="en-GB" sz="1200" dirty="0">
                <a:latin typeface="Chalkboard" panose="03050602040202020205" pitchFamily="66" charset="77"/>
              </a:rPr>
              <a:t>was a special festival that children went to when they were 3 years old. </a:t>
            </a:r>
          </a:p>
          <a:p>
            <a:pPr marL="285750" indent="-285750">
              <a:lnSpc>
                <a:spcPct val="130000"/>
              </a:lnSpc>
              <a:buFont typeface="Arial" panose="020B0604020202020204" pitchFamily="34" charset="0"/>
              <a:buChar char="•"/>
            </a:pPr>
            <a:r>
              <a:rPr lang="en-GB" sz="1200" dirty="0">
                <a:latin typeface="Chalkboard" panose="03050602040202020205" pitchFamily="66" charset="77"/>
              </a:rPr>
              <a:t>When children went to the Anthesteria, they had their first drink of wine from a chous jug. This welcomed the child into their society.</a:t>
            </a:r>
          </a:p>
        </p:txBody>
      </p:sp>
      <p:sp>
        <p:nvSpPr>
          <p:cNvPr id="18" name="Title 1">
            <a:extLst>
              <a:ext uri="{FF2B5EF4-FFF2-40B4-BE49-F238E27FC236}">
                <a16:creationId xmlns:a16="http://schemas.microsoft.com/office/drawing/2014/main" id="{32074EF6-785A-E5CA-F52D-0D1D51F98E3E}"/>
              </a:ext>
            </a:extLst>
          </p:cNvPr>
          <p:cNvSpPr txBox="1">
            <a:spLocks/>
          </p:cNvSpPr>
          <p:nvPr/>
        </p:nvSpPr>
        <p:spPr>
          <a:xfrm>
            <a:off x="7108739" y="4012"/>
            <a:ext cx="5498757" cy="1639888"/>
          </a:xfrm>
          <a:prstGeom prst="rect">
            <a:avLst/>
          </a:prstGeom>
          <a:ln>
            <a:noFill/>
          </a:ln>
        </p:spPr>
        <p:txBody>
          <a:bodyPr vert="horz" lIns="109728" tIns="109728" rIns="109728" bIns="91440" rtlCol="0" anchor="b">
            <a:normAutofit fontScale="97500"/>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r>
              <a:rPr lang="en-GB" sz="4000" dirty="0">
                <a:solidFill>
                  <a:schemeClr val="bg2">
                    <a:lumMod val="25000"/>
                  </a:schemeClr>
                </a:solidFill>
                <a:latin typeface="Chalkboard SE" panose="03050602040202020205" pitchFamily="66" charset="77"/>
              </a:rPr>
              <a:t>Using Choes</a:t>
            </a:r>
            <a:br>
              <a:rPr lang="en-GB" dirty="0">
                <a:latin typeface="Chalkboard SE" panose="03050602040202020205" pitchFamily="66" charset="77"/>
              </a:rPr>
            </a:br>
            <a:r>
              <a:rPr lang="en-GB" sz="2100" dirty="0">
                <a:solidFill>
                  <a:schemeClr val="bg2">
                    <a:lumMod val="75000"/>
                  </a:schemeClr>
                </a:solidFill>
                <a:latin typeface="Chalkboard SE" panose="03050602040202020205" pitchFamily="66" charset="77"/>
              </a:rPr>
              <a:t>Growing Up in Ancient Greece</a:t>
            </a:r>
            <a:endParaRPr lang="en-GB" dirty="0">
              <a:solidFill>
                <a:schemeClr val="bg2">
                  <a:lumMod val="75000"/>
                </a:schemeClr>
              </a:solidFill>
            </a:endParaRPr>
          </a:p>
        </p:txBody>
      </p:sp>
      <p:cxnSp>
        <p:nvCxnSpPr>
          <p:cNvPr id="19" name="Straight Connector 18">
            <a:extLst>
              <a:ext uri="{FF2B5EF4-FFF2-40B4-BE49-F238E27FC236}">
                <a16:creationId xmlns:a16="http://schemas.microsoft.com/office/drawing/2014/main" id="{10025681-91B0-91A8-077F-A702F4361458}"/>
              </a:ext>
            </a:extLst>
          </p:cNvPr>
          <p:cNvCxnSpPr>
            <a:cxnSpLocks/>
          </p:cNvCxnSpPr>
          <p:nvPr/>
        </p:nvCxnSpPr>
        <p:spPr>
          <a:xfrm>
            <a:off x="8357659" y="1643900"/>
            <a:ext cx="3052119"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69E7F1-9726-6F8B-E57B-EF147D4ADCE3}"/>
              </a:ext>
            </a:extLst>
          </p:cNvPr>
          <p:cNvSpPr txBox="1"/>
          <p:nvPr/>
        </p:nvSpPr>
        <p:spPr>
          <a:xfrm>
            <a:off x="8590384" y="5141087"/>
            <a:ext cx="3576812" cy="1144609"/>
          </a:xfrm>
          <a:prstGeom prst="rect">
            <a:avLst/>
          </a:prstGeom>
          <a:noFill/>
        </p:spPr>
        <p:txBody>
          <a:bodyPr wrap="square" rtlCol="0">
            <a:spAutoFit/>
          </a:bodyPr>
          <a:lstStyle/>
          <a:p>
            <a:pPr>
              <a:lnSpc>
                <a:spcPct val="130000"/>
              </a:lnSpc>
            </a:pPr>
            <a:endParaRPr lang="en-GB" dirty="0">
              <a:latin typeface="Chalkboard" panose="03050602040202020205" pitchFamily="66" charset="77"/>
            </a:endParaRPr>
          </a:p>
          <a:p>
            <a:pPr marL="285750" indent="-285750">
              <a:lnSpc>
                <a:spcPct val="130000"/>
              </a:lnSpc>
              <a:buFont typeface="Wingdings" pitchFamily="2" charset="2"/>
              <a:buChar char="Ø"/>
            </a:pPr>
            <a:r>
              <a:rPr lang="en-GB" b="1" dirty="0">
                <a:solidFill>
                  <a:schemeClr val="bg2">
                    <a:lumMod val="50000"/>
                  </a:schemeClr>
                </a:solidFill>
                <a:latin typeface="Chalkboard" panose="03050602040202020205" pitchFamily="66" charset="77"/>
              </a:rPr>
              <a:t>Can you see that the younger boy holds a chous?</a:t>
            </a:r>
          </a:p>
        </p:txBody>
      </p:sp>
    </p:spTree>
    <p:extLst>
      <p:ext uri="{BB962C8B-B14F-4D97-AF65-F5344CB8AC3E}">
        <p14:creationId xmlns:p14="http://schemas.microsoft.com/office/powerpoint/2010/main" val="227535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ADAEC-9633-A3FE-6FD3-5A95D9871E85}"/>
              </a:ext>
            </a:extLst>
          </p:cNvPr>
          <p:cNvPicPr>
            <a:picLocks noChangeAspect="1"/>
          </p:cNvPicPr>
          <p:nvPr/>
        </p:nvPicPr>
        <p:blipFill>
          <a:blip r:embed="rId2"/>
          <a:srcRect/>
          <a:stretch/>
        </p:blipFill>
        <p:spPr>
          <a:xfrm>
            <a:off x="4150168" y="33472"/>
            <a:ext cx="2147899" cy="1800000"/>
          </a:xfrm>
          <a:prstGeom prst="rect">
            <a:avLst/>
          </a:prstGeom>
        </p:spPr>
      </p:pic>
      <p:pic>
        <p:nvPicPr>
          <p:cNvPr id="7" name="Picture 6">
            <a:extLst>
              <a:ext uri="{FF2B5EF4-FFF2-40B4-BE49-F238E27FC236}">
                <a16:creationId xmlns:a16="http://schemas.microsoft.com/office/drawing/2014/main" id="{FF990F02-9AD6-8BA4-F8FF-8340A03D8E26}"/>
              </a:ext>
            </a:extLst>
          </p:cNvPr>
          <p:cNvPicPr>
            <a:picLocks noChangeAspect="1"/>
          </p:cNvPicPr>
          <p:nvPr/>
        </p:nvPicPr>
        <p:blipFill>
          <a:blip r:embed="rId3"/>
          <a:srcRect/>
          <a:stretch/>
        </p:blipFill>
        <p:spPr>
          <a:xfrm>
            <a:off x="9811988" y="107955"/>
            <a:ext cx="1883152" cy="2520000"/>
          </a:xfrm>
          <a:prstGeom prst="rect">
            <a:avLst/>
          </a:prstGeom>
        </p:spPr>
      </p:pic>
      <p:pic>
        <p:nvPicPr>
          <p:cNvPr id="5" name="Content Placeholder 4">
            <a:extLst>
              <a:ext uri="{FF2B5EF4-FFF2-40B4-BE49-F238E27FC236}">
                <a16:creationId xmlns:a16="http://schemas.microsoft.com/office/drawing/2014/main" id="{B45861D6-3ABE-B439-9540-7CFA48031909}"/>
              </a:ext>
            </a:extLst>
          </p:cNvPr>
          <p:cNvPicPr>
            <a:picLocks noChangeAspect="1"/>
          </p:cNvPicPr>
          <p:nvPr/>
        </p:nvPicPr>
        <p:blipFill>
          <a:blip r:embed="rId4"/>
          <a:srcRect/>
          <a:stretch/>
        </p:blipFill>
        <p:spPr>
          <a:xfrm>
            <a:off x="230274" y="3045940"/>
            <a:ext cx="2470777" cy="3600000"/>
          </a:xfrm>
          <a:prstGeom prst="rect">
            <a:avLst/>
          </a:prstGeom>
        </p:spPr>
      </p:pic>
      <p:sp>
        <p:nvSpPr>
          <p:cNvPr id="27" name="Title 1">
            <a:extLst>
              <a:ext uri="{FF2B5EF4-FFF2-40B4-BE49-F238E27FC236}">
                <a16:creationId xmlns:a16="http://schemas.microsoft.com/office/drawing/2014/main" id="{14149AD0-6F4D-AB9F-D524-7C9CD6873DCA}"/>
              </a:ext>
            </a:extLst>
          </p:cNvPr>
          <p:cNvSpPr txBox="1">
            <a:spLocks/>
          </p:cNvSpPr>
          <p:nvPr/>
        </p:nvSpPr>
        <p:spPr>
          <a:xfrm>
            <a:off x="4991751" y="2804936"/>
            <a:ext cx="5546431" cy="1123183"/>
          </a:xfrm>
          <a:prstGeom prst="rect">
            <a:avLst/>
          </a:prstGeom>
          <a:ln>
            <a:noFill/>
          </a:ln>
        </p:spPr>
        <p:txBody>
          <a:bodyPr vert="horz" lIns="109728" tIns="109728" rIns="109728" bIns="91440" rtlCol="0" anchor="b">
            <a:normAutofit/>
          </a:bodyPr>
          <a:lstStyle>
            <a:lvl1pPr algn="l" defTabSz="914400" rtl="0" eaLnBrk="1" latinLnBrk="0" hangingPunct="1">
              <a:lnSpc>
                <a:spcPct val="110000"/>
              </a:lnSpc>
              <a:spcBef>
                <a:spcPct val="0"/>
              </a:spcBef>
              <a:buNone/>
              <a:defRPr sz="4800" b="1" kern="1200" cap="none" spc="150" baseline="0">
                <a:solidFill>
                  <a:schemeClr val="tx1">
                    <a:lumMod val="75000"/>
                    <a:lumOff val="25000"/>
                  </a:schemeClr>
                </a:solidFill>
                <a:latin typeface="+mj-lt"/>
                <a:ea typeface="+mj-ea"/>
                <a:cs typeface="+mj-cs"/>
              </a:defRPr>
            </a:lvl1pPr>
          </a:lstStyle>
          <a:p>
            <a:r>
              <a:rPr lang="en-GB" dirty="0">
                <a:solidFill>
                  <a:schemeClr val="bg2">
                    <a:lumMod val="25000"/>
                  </a:schemeClr>
                </a:solidFill>
                <a:latin typeface="Chalkboard SE" panose="03050602040202020205" pitchFamily="66" charset="77"/>
              </a:rPr>
              <a:t>More Choes</a:t>
            </a:r>
            <a:endParaRPr lang="en-GB" dirty="0">
              <a:solidFill>
                <a:schemeClr val="bg2">
                  <a:lumMod val="25000"/>
                </a:schemeClr>
              </a:solidFill>
            </a:endParaRPr>
          </a:p>
        </p:txBody>
      </p:sp>
      <p:cxnSp>
        <p:nvCxnSpPr>
          <p:cNvPr id="29" name="Straight Connector 28">
            <a:extLst>
              <a:ext uri="{FF2B5EF4-FFF2-40B4-BE49-F238E27FC236}">
                <a16:creationId xmlns:a16="http://schemas.microsoft.com/office/drawing/2014/main" id="{3D72493A-53F4-23F6-DFEC-E405312E498E}"/>
              </a:ext>
            </a:extLst>
          </p:cNvPr>
          <p:cNvCxnSpPr>
            <a:cxnSpLocks/>
          </p:cNvCxnSpPr>
          <p:nvPr/>
        </p:nvCxnSpPr>
        <p:spPr>
          <a:xfrm>
            <a:off x="5486400" y="3891371"/>
            <a:ext cx="2093495"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12">
            <a:extLst>
              <a:ext uri="{FF2B5EF4-FFF2-40B4-BE49-F238E27FC236}">
                <a16:creationId xmlns:a16="http://schemas.microsoft.com/office/drawing/2014/main" id="{2749B5C0-080A-6C7E-013A-93D0F306DC45}"/>
              </a:ext>
            </a:extLst>
          </p:cNvPr>
          <p:cNvSpPr txBox="1">
            <a:spLocks/>
          </p:cNvSpPr>
          <p:nvPr/>
        </p:nvSpPr>
        <p:spPr>
          <a:xfrm>
            <a:off x="4742576" y="4071048"/>
            <a:ext cx="6952564" cy="2700454"/>
          </a:xfrm>
          <a:prstGeom prst="rect">
            <a:avLst/>
          </a:prstGeom>
        </p:spPr>
        <p:txBody>
          <a:bodyPr vert="horz" lIns="109728" tIns="109728" rIns="109728" bIns="91440" rtlCol="0">
            <a:normAutofit lnSpcReduction="10000"/>
          </a:bodyPr>
          <a:lstStyle>
            <a:lvl1pPr marL="0" indent="0" algn="l" defTabSz="914400" rtl="0" eaLnBrk="1" latinLnBrk="0" hangingPunct="1">
              <a:lnSpc>
                <a:spcPct val="130000"/>
              </a:lnSpc>
              <a:spcBef>
                <a:spcPts val="0"/>
              </a:spcBef>
              <a:buFont typeface="Corbel" panose="020B0503020204020204" pitchFamily="34" charset="0"/>
              <a:buNone/>
              <a:defRPr sz="2000" b="0" kern="1200" spc="150" baseline="0">
                <a:solidFill>
                  <a:schemeClr val="tx1">
                    <a:lumMod val="75000"/>
                    <a:lumOff val="25000"/>
                  </a:schemeClr>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2000" kern="1200" spc="150" baseline="0">
                <a:solidFill>
                  <a:schemeClr val="tx1">
                    <a:tint val="7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800" i="1" kern="1200" spc="150" baseline="0">
                <a:solidFill>
                  <a:schemeClr val="tx1">
                    <a:tint val="7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tint val="7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600" i="1" kern="1200" spc="150" baseline="0">
                <a:solidFill>
                  <a:schemeClr val="tx1">
                    <a:tint val="7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i="1" kern="1200">
                <a:solidFill>
                  <a:schemeClr val="tx1">
                    <a:tint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i="1" kern="1200">
                <a:solidFill>
                  <a:schemeClr val="tx1">
                    <a:tint val="75000"/>
                  </a:schemeClr>
                </a:solidFill>
                <a:latin typeface="+mn-lt"/>
                <a:ea typeface="+mn-ea"/>
                <a:cs typeface="+mn-cs"/>
              </a:defRPr>
            </a:lvl9pPr>
          </a:lstStyle>
          <a:p>
            <a:r>
              <a:rPr lang="en-GB" sz="1600" dirty="0">
                <a:solidFill>
                  <a:schemeClr val="bg2">
                    <a:lumMod val="50000"/>
                  </a:schemeClr>
                </a:solidFill>
                <a:latin typeface="Chalkboard SE" panose="03050602040202020205" pitchFamily="66" charset="77"/>
              </a:rPr>
              <a:t>These are some other choes from ancient Greece that are kept in museums in England and in Greece.</a:t>
            </a:r>
          </a:p>
          <a:p>
            <a:endParaRPr lang="en-GB" sz="1600" dirty="0">
              <a:solidFill>
                <a:schemeClr val="bg2">
                  <a:lumMod val="50000"/>
                </a:schemeClr>
              </a:solidFill>
              <a:latin typeface="Chalkboard SE" panose="03050602040202020205" pitchFamily="66" charset="77"/>
            </a:endParaRPr>
          </a:p>
          <a:p>
            <a:pPr marL="285750" indent="-285750">
              <a:buFont typeface="Wingdings" pitchFamily="2" charset="2"/>
              <a:buChar char="Ø"/>
            </a:pPr>
            <a:r>
              <a:rPr lang="en-GB" sz="1600" dirty="0">
                <a:solidFill>
                  <a:schemeClr val="bg2">
                    <a:lumMod val="50000"/>
                  </a:schemeClr>
                </a:solidFill>
                <a:latin typeface="Chalkboard SE" panose="03050602040202020205" pitchFamily="66" charset="77"/>
              </a:rPr>
              <a:t>You can see they are a little different from our chous – they have different pictures on them (some show girls and some show more than one child), and they can be a different size (some are bigger and some are smaller). They all show children having fun though, don’t they?</a:t>
            </a:r>
          </a:p>
        </p:txBody>
      </p:sp>
    </p:spTree>
    <p:extLst>
      <p:ext uri="{BB962C8B-B14F-4D97-AF65-F5344CB8AC3E}">
        <p14:creationId xmlns:p14="http://schemas.microsoft.com/office/powerpoint/2010/main" val="3884136059"/>
      </p:ext>
    </p:extLst>
  </p:cSld>
  <p:clrMapOvr>
    <a:masterClrMapping/>
  </p:clrMapOvr>
</p:sld>
</file>

<file path=ppt/theme/theme1.xml><?xml version="1.0" encoding="utf-8"?>
<a:theme xmlns:a="http://schemas.openxmlformats.org/drawingml/2006/main" name="SketchLinesVTI">
  <a:themeElements>
    <a:clrScheme name="AnalogousFromRegularSeedLeftStep">
      <a:dk1>
        <a:srgbClr val="000000"/>
      </a:dk1>
      <a:lt1>
        <a:srgbClr val="FFFFFF"/>
      </a:lt1>
      <a:dk2>
        <a:srgbClr val="1F223B"/>
      </a:dk2>
      <a:lt2>
        <a:srgbClr val="E2E8E5"/>
      </a:lt2>
      <a:accent1>
        <a:srgbClr val="C34D80"/>
      </a:accent1>
      <a:accent2>
        <a:srgbClr val="B13B9F"/>
      </a:accent2>
      <a:accent3>
        <a:srgbClr val="A44DC3"/>
      </a:accent3>
      <a:accent4>
        <a:srgbClr val="613BB1"/>
      </a:accent4>
      <a:accent5>
        <a:srgbClr val="4D58C3"/>
      </a:accent5>
      <a:accent6>
        <a:srgbClr val="3B78B1"/>
      </a:accent6>
      <a:hlink>
        <a:srgbClr val="31956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
  <TotalTime>255</TotalTime>
  <Words>439</Words>
  <Application>Microsoft Macintosh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Meiryo</vt:lpstr>
      <vt:lpstr>Arial</vt:lpstr>
      <vt:lpstr>Chalkboard</vt:lpstr>
      <vt:lpstr>Chalkboard SE</vt:lpstr>
      <vt:lpstr>Corbel</vt:lpstr>
      <vt:lpstr>Wingdings</vt:lpstr>
      <vt:lpstr>SketchLinesVTI</vt:lpstr>
      <vt:lpstr>GROWING UP  Children in Ancient Greece</vt:lpstr>
      <vt:lpstr>Chous (198)</vt:lpstr>
      <vt:lpstr>Chous (198)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Chous 198</dc:title>
  <dc:creator>Emma Gooch (PGR)</dc:creator>
  <cp:lastModifiedBy>Emma Gooch (PGR)</cp:lastModifiedBy>
  <cp:revision>14</cp:revision>
  <dcterms:created xsi:type="dcterms:W3CDTF">2022-04-07T12:14:11Z</dcterms:created>
  <dcterms:modified xsi:type="dcterms:W3CDTF">2022-05-25T09:26:16Z</dcterms:modified>
</cp:coreProperties>
</file>